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37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O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A05375-8B11-4756-AA5B-C94F761DE349}" type="datetimeFigureOut">
              <a:rPr lang="es-CO" smtClean="0"/>
              <a:t>20/08/2014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B4590D-4D9C-462C-859F-1D8CF0E71966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slide" Target="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Z%20ANGELA\Downloads\Canci&#243;n%20Colombia.mp4" TargetMode="Externa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9.xml"/><Relationship Id="rId5" Type="http://schemas.openxmlformats.org/officeDocument/2006/relationships/slide" Target="slide1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Z%20ANGELA\Downloads\Nueva%20carpeta\Historia%20de%20la%20computadora%20Ni&#241;os.mp4" TargetMode="Externa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9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Z%20ANGELA\Downloads\Nueva%20carpeta\'Color%20Songs%20Collection%20Vol.%201'%20-%20Learn%20Colors,%20Teach%20Colours,%20Baby%20Toddler%20Preshcool%20Nursery%20Rhymes.mp4" TargetMode="Externa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Z%20ANGELA\Downloads\Nueva%20carpeta\'Numbers%20Counting%20to%2010%20Collection%20Vol.%201'%20-%20Kids%20Learn%20to%20Count,%20Baby%20Toddler%20Songs,%20Nursery%20Rhymes.mp4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9.xml"/><Relationship Id="rId5" Type="http://schemas.openxmlformats.org/officeDocument/2006/relationships/slide" Target="slide18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9.xm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image" Target="../media/image3.png"/><Relationship Id="rId10" Type="http://schemas.openxmlformats.org/officeDocument/2006/relationships/slide" Target="slide9.xml"/><Relationship Id="rId4" Type="http://schemas.openxmlformats.org/officeDocument/2006/relationships/audio" Target="../media/audio2.wav"/><Relationship Id="rId9" Type="http://schemas.openxmlformats.org/officeDocument/2006/relationships/slide" Target="slide8.xml"/><Relationship Id="rId1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chomasquepapelylapiz.blogspot.com/2011/05/parchis-de-ortografia-interactiva-para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6.xml"/><Relationship Id="rId12" Type="http://schemas.openxmlformats.org/officeDocument/2006/relationships/image" Target="../media/image5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audio" Target="../media/audio2.wav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Z%20ANGELA\Downloads\Nueva%20carpeta\Aprendiendo%20A%20Sumar,%20Las%20Sumas%20Para%20Ni&#241;os,%20Additions%20in%20Spanish%20(Video%20Infantil)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Z%20ANGELA\Downloads\Nueva%20carpeta\Tablas%20de%20multiplicar.wmv.mp4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hyperlink" Target="http://definicion.de/numer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Z%20ANGELA\Downloads\La%20ni&#241;a,%20la%20celula.mp4" TargetMode="Externa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Multimedia educativa 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ANA PAULINA RAMIREZ </a:t>
            </a:r>
            <a:endParaRPr lang="es-CO" dirty="0"/>
          </a:p>
        </p:txBody>
      </p:sp>
      <p:pic>
        <p:nvPicPr>
          <p:cNvPr id="4" name="3 Imagen" descr="cropped-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0"/>
            <a:ext cx="7072303" cy="3152775"/>
          </a:xfrm>
          <a:prstGeom prst="rect">
            <a:avLst/>
          </a:prstGeom>
        </p:spPr>
      </p:pic>
      <p:pic>
        <p:nvPicPr>
          <p:cNvPr id="7" name="Sonido grabady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es-CO" dirty="0" smtClean="0"/>
              <a:t>MAPA DE COLOMBIA </a:t>
            </a:r>
            <a:endParaRPr lang="es-CO" dirty="0"/>
          </a:p>
        </p:txBody>
      </p:sp>
      <p:pic>
        <p:nvPicPr>
          <p:cNvPr id="4" name="3 Marcador de contenido" descr="mapa-de-colombia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1142984"/>
            <a:ext cx="3804161" cy="5187950"/>
          </a:xfrm>
        </p:spPr>
      </p:pic>
      <p:pic>
        <p:nvPicPr>
          <p:cNvPr id="5" name="Canción Colombi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929190" y="1214422"/>
            <a:ext cx="3476628" cy="4071966"/>
          </a:xfrm>
          <a:prstGeom prst="rect">
            <a:avLst/>
          </a:prstGeom>
        </p:spPr>
      </p:pic>
      <p:sp>
        <p:nvSpPr>
          <p:cNvPr id="6" name="5 Sol">
            <a:hlinkClick r:id="rId6" action="ppaction://hlinksldjump"/>
          </p:cNvPr>
          <p:cNvSpPr/>
          <p:nvPr/>
        </p:nvSpPr>
        <p:spPr>
          <a:xfrm>
            <a:off x="4786314" y="5715016"/>
            <a:ext cx="1071570" cy="78581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bajo">
            <a:hlinkClick r:id="rId7" action="ppaction://hlinksldjump"/>
          </p:cNvPr>
          <p:cNvSpPr/>
          <p:nvPr/>
        </p:nvSpPr>
        <p:spPr>
          <a:xfrm>
            <a:off x="6643702" y="5857892"/>
            <a:ext cx="57150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wipe dir="u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>
            <a:normAutofit fontScale="55000" lnSpcReduction="2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Departamento - Capital</a:t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1. Amazonas: Leticia</a:t>
            </a:r>
            <a:br>
              <a:rPr lang="es-CO" dirty="0" smtClean="0"/>
            </a:br>
            <a:r>
              <a:rPr lang="es-CO" dirty="0" smtClean="0"/>
              <a:t>2. Antioquia: Medellín</a:t>
            </a:r>
            <a:br>
              <a:rPr lang="es-CO" dirty="0" smtClean="0"/>
            </a:br>
            <a:r>
              <a:rPr lang="es-CO" dirty="0" smtClean="0"/>
              <a:t>3. Arauca: Arauca</a:t>
            </a:r>
          </a:p>
          <a:p>
            <a:r>
              <a:rPr lang="es-CO" dirty="0" smtClean="0"/>
              <a:t>4. Atlantico: Barranquilla</a:t>
            </a:r>
          </a:p>
          <a:p>
            <a:r>
              <a:rPr lang="es-CO" dirty="0" smtClean="0"/>
              <a:t>5. Bolivar: Cartgena</a:t>
            </a:r>
          </a:p>
          <a:p>
            <a:r>
              <a:rPr lang="es-CO" dirty="0" smtClean="0"/>
              <a:t>6. Boyacá: Tunja</a:t>
            </a:r>
          </a:p>
          <a:p>
            <a:r>
              <a:rPr lang="es-CO" dirty="0" smtClean="0"/>
              <a:t>7. Caldas: Manizales</a:t>
            </a:r>
            <a:br>
              <a:rPr lang="es-CO" dirty="0" smtClean="0"/>
            </a:br>
            <a:r>
              <a:rPr lang="es-CO" dirty="0" smtClean="0"/>
              <a:t>8. Caquetá: Florencia</a:t>
            </a:r>
            <a:br>
              <a:rPr lang="es-CO" dirty="0" smtClean="0"/>
            </a:br>
            <a:r>
              <a:rPr lang="es-CO" dirty="0" smtClean="0"/>
              <a:t>9. Casanare: Yopal</a:t>
            </a:r>
            <a:br>
              <a:rPr lang="es-CO" dirty="0" smtClean="0"/>
            </a:br>
            <a:r>
              <a:rPr lang="es-CO" dirty="0" smtClean="0"/>
              <a:t>10. Cauca: Popayán</a:t>
            </a:r>
          </a:p>
          <a:p>
            <a:r>
              <a:rPr lang="es-CO" dirty="0" smtClean="0"/>
              <a:t>11. Cesar: Valledupar</a:t>
            </a:r>
          </a:p>
          <a:p>
            <a:r>
              <a:rPr lang="es-CO" dirty="0" smtClean="0"/>
              <a:t>12. Chocó: Quibdó</a:t>
            </a:r>
            <a:br>
              <a:rPr lang="es-CO" dirty="0" smtClean="0"/>
            </a:br>
            <a:r>
              <a:rPr lang="es-CO" dirty="0" smtClean="0"/>
              <a:t>13. Córdoba: Montería</a:t>
            </a:r>
            <a:br>
              <a:rPr lang="es-CO" dirty="0" smtClean="0"/>
            </a:br>
            <a:r>
              <a:rPr lang="es-CO" dirty="0" smtClean="0"/>
              <a:t>14. Cundinamarca: Bogotá</a:t>
            </a:r>
            <a:br>
              <a:rPr lang="es-CO" dirty="0" smtClean="0"/>
            </a:br>
            <a:r>
              <a:rPr lang="es-CO" dirty="0" smtClean="0"/>
              <a:t>15. Guainía: Puerto Inírida</a:t>
            </a:r>
            <a:br>
              <a:rPr lang="es-CO" dirty="0" smtClean="0"/>
            </a:br>
            <a:r>
              <a:rPr lang="es-CO" dirty="0" smtClean="0"/>
              <a:t>16. Guaviare: </a:t>
            </a:r>
            <a:r>
              <a:rPr lang="es-CO" b="1" u="sng" dirty="0" smtClean="0"/>
              <a:t>San José</a:t>
            </a:r>
            <a:r>
              <a:rPr lang="es-CO" dirty="0" smtClean="0"/>
              <a:t> </a:t>
            </a:r>
            <a:r>
              <a:rPr lang="es-CO" b="1" u="sng" dirty="0" smtClean="0"/>
              <a:t>del</a:t>
            </a:r>
            <a:r>
              <a:rPr lang="es-CO" dirty="0" smtClean="0"/>
              <a:t> Guaviare</a:t>
            </a:r>
            <a:br>
              <a:rPr lang="es-CO" dirty="0" smtClean="0"/>
            </a:br>
            <a:r>
              <a:rPr lang="es-CO" dirty="0" smtClean="0"/>
              <a:t>17. Huila: Neiva</a:t>
            </a:r>
            <a:br>
              <a:rPr lang="es-CO" dirty="0" smtClean="0"/>
            </a:br>
            <a:r>
              <a:rPr lang="es-CO" dirty="0" smtClean="0"/>
              <a:t>18. La Guajira: Riohacha</a:t>
            </a:r>
            <a:br>
              <a:rPr lang="es-CO" dirty="0" smtClean="0"/>
            </a:br>
            <a:r>
              <a:rPr lang="es-CO" dirty="0" smtClean="0"/>
              <a:t>19. Magdalena: </a:t>
            </a:r>
            <a:r>
              <a:rPr lang="es-CO" b="1" u="sng" dirty="0" smtClean="0"/>
              <a:t>Santa Marta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>20. Meta: Villavicencio</a:t>
            </a:r>
            <a:br>
              <a:rPr lang="es-CO" dirty="0" smtClean="0"/>
            </a:br>
            <a:r>
              <a:rPr lang="es-CO" dirty="0" smtClean="0"/>
              <a:t>21. Nariño: Pasto</a:t>
            </a:r>
            <a:br>
              <a:rPr lang="es-CO" dirty="0" smtClean="0"/>
            </a:br>
            <a:r>
              <a:rPr lang="es-CO" dirty="0" smtClean="0"/>
              <a:t>22. </a:t>
            </a:r>
            <a:r>
              <a:rPr lang="es-CO" b="1" u="sng" dirty="0" smtClean="0"/>
              <a:t>Norte</a:t>
            </a:r>
            <a:r>
              <a:rPr lang="es-CO" dirty="0" smtClean="0"/>
              <a:t> de Santander: Cúcuta</a:t>
            </a:r>
            <a:br>
              <a:rPr lang="es-CO" dirty="0" smtClean="0"/>
            </a:br>
            <a:r>
              <a:rPr lang="es-CO" dirty="0" smtClean="0"/>
              <a:t>23. Putumayo: Mocoa</a:t>
            </a:r>
            <a:br>
              <a:rPr lang="es-CO" dirty="0" smtClean="0"/>
            </a:br>
            <a:r>
              <a:rPr lang="es-CO" dirty="0" smtClean="0"/>
              <a:t>24. Quindio: Armenia</a:t>
            </a:r>
            <a:br>
              <a:rPr lang="es-CO" dirty="0" smtClean="0"/>
            </a:br>
            <a:r>
              <a:rPr lang="es-CO" dirty="0" smtClean="0"/>
              <a:t>25. Risaralda: Pereira</a:t>
            </a:r>
            <a:br>
              <a:rPr lang="es-CO" dirty="0" smtClean="0"/>
            </a:br>
            <a:r>
              <a:rPr lang="es-CO" dirty="0" smtClean="0"/>
              <a:t>26. San Andres y </a:t>
            </a:r>
            <a:r>
              <a:rPr lang="es-CO" b="1" u="sng" dirty="0" smtClean="0"/>
              <a:t>Providencia</a:t>
            </a:r>
            <a:r>
              <a:rPr lang="es-CO" dirty="0" smtClean="0"/>
              <a:t>: San Andres</a:t>
            </a:r>
            <a:br>
              <a:rPr lang="es-CO" dirty="0" smtClean="0"/>
            </a:br>
            <a:r>
              <a:rPr lang="es-CO" dirty="0" smtClean="0"/>
              <a:t>27. Santander: Bucaramanga</a:t>
            </a:r>
            <a:br>
              <a:rPr lang="es-CO" dirty="0" smtClean="0"/>
            </a:br>
            <a:r>
              <a:rPr lang="es-CO" dirty="0" smtClean="0"/>
              <a:t>28. Sucre: Sincelejo</a:t>
            </a:r>
            <a:br>
              <a:rPr lang="es-CO" dirty="0" smtClean="0"/>
            </a:br>
            <a:r>
              <a:rPr lang="es-CO" dirty="0" smtClean="0"/>
              <a:t>29. Tolima: Ibagué</a:t>
            </a:r>
            <a:br>
              <a:rPr lang="es-CO" dirty="0" smtClean="0"/>
            </a:br>
            <a:r>
              <a:rPr lang="es-CO" dirty="0" smtClean="0"/>
              <a:t>30. </a:t>
            </a:r>
            <a:r>
              <a:rPr lang="es-CO" b="1" u="sng" dirty="0" smtClean="0"/>
              <a:t>Valle del</a:t>
            </a:r>
            <a:r>
              <a:rPr lang="es-CO" dirty="0" smtClean="0"/>
              <a:t> Cauca: Cali</a:t>
            </a:r>
            <a:br>
              <a:rPr lang="es-CO" dirty="0" smtClean="0"/>
            </a:br>
            <a:r>
              <a:rPr lang="es-CO" dirty="0" smtClean="0"/>
              <a:t>31. Vaupés: Mitú</a:t>
            </a:r>
            <a:br>
              <a:rPr lang="es-CO" dirty="0" smtClean="0"/>
            </a:br>
            <a:r>
              <a:rPr lang="es-CO" dirty="0" smtClean="0"/>
              <a:t>32. Vichada: Puerto Carreño</a:t>
            </a:r>
            <a:endParaRPr lang="es-CO" dirty="0"/>
          </a:p>
        </p:txBody>
      </p:sp>
      <p:pic>
        <p:nvPicPr>
          <p:cNvPr id="4" name="3 Imagen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857232"/>
            <a:ext cx="4643470" cy="4143404"/>
          </a:xfrm>
          <a:prstGeom prst="rect">
            <a:avLst/>
          </a:prstGeom>
        </p:spPr>
      </p:pic>
      <p:sp>
        <p:nvSpPr>
          <p:cNvPr id="5" name="4 Sol">
            <a:hlinkClick r:id="rId4" action="ppaction://hlinksldjump"/>
          </p:cNvPr>
          <p:cNvSpPr/>
          <p:nvPr/>
        </p:nvSpPr>
        <p:spPr>
          <a:xfrm>
            <a:off x="4071934" y="5715016"/>
            <a:ext cx="1071570" cy="71438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wipe dir="r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000" dirty="0" smtClean="0"/>
              <a:t>tecnologia</a:t>
            </a:r>
            <a:endParaRPr lang="es-CO" sz="4000" dirty="0"/>
          </a:p>
        </p:txBody>
      </p:sp>
      <p:pic>
        <p:nvPicPr>
          <p:cNvPr id="5" name="4 Marcador de posición de imagen" descr="images (3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1954" r="21954"/>
          <a:stretch>
            <a:fillRect/>
          </a:stretch>
        </p:blipFill>
        <p:spPr/>
      </p:pic>
      <p:sp>
        <p:nvSpPr>
          <p:cNvPr id="6" name="5 Sol">
            <a:hlinkClick r:id="rId4" action="ppaction://hlinksldjump"/>
          </p:cNvPr>
          <p:cNvSpPr/>
          <p:nvPr/>
        </p:nvSpPr>
        <p:spPr>
          <a:xfrm>
            <a:off x="6572264" y="4286256"/>
            <a:ext cx="1143008" cy="78581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 la derecha con bandas">
            <a:hlinkClick r:id="rId5" action="ppaction://hlinksldjump"/>
          </p:cNvPr>
          <p:cNvSpPr/>
          <p:nvPr/>
        </p:nvSpPr>
        <p:spPr>
          <a:xfrm>
            <a:off x="6500826" y="6429396"/>
            <a:ext cx="928694" cy="4286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diamond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La historia del computador </a:t>
            </a:r>
            <a:endParaRPr lang="es-CO" dirty="0"/>
          </a:p>
        </p:txBody>
      </p:sp>
      <p:pic>
        <p:nvPicPr>
          <p:cNvPr id="4" name="3 Marcador de contenido" descr="computadora-actual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42910" y="1357298"/>
            <a:ext cx="4943475" cy="4357718"/>
          </a:xfrm>
        </p:spPr>
      </p:pic>
      <p:pic>
        <p:nvPicPr>
          <p:cNvPr id="5" name="Historia de la computadora Niño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43570" y="1142984"/>
            <a:ext cx="3048000" cy="4214842"/>
          </a:xfrm>
          <a:prstGeom prst="rect">
            <a:avLst/>
          </a:prstGeom>
        </p:spPr>
      </p:pic>
      <p:sp>
        <p:nvSpPr>
          <p:cNvPr id="6" name="5 Sol">
            <a:hlinkClick r:id="rId5" action="ppaction://hlinksldjump"/>
          </p:cNvPr>
          <p:cNvSpPr/>
          <p:nvPr/>
        </p:nvSpPr>
        <p:spPr>
          <a:xfrm>
            <a:off x="4786314" y="5786454"/>
            <a:ext cx="928694" cy="7143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400" dirty="0" smtClean="0"/>
              <a:t>ingles</a:t>
            </a:r>
            <a:endParaRPr lang="es-CO" sz="4400" dirty="0"/>
          </a:p>
        </p:txBody>
      </p:sp>
      <p:pic>
        <p:nvPicPr>
          <p:cNvPr id="5" name="4 Marcador de posición de imagen" descr="descarga (7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724" r="16724"/>
          <a:stretch>
            <a:fillRect/>
          </a:stretch>
        </p:blipFill>
        <p:spPr/>
      </p:pic>
      <p:sp>
        <p:nvSpPr>
          <p:cNvPr id="6" name="5 Sol">
            <a:hlinkClick r:id="rId4" action="ppaction://hlinksldjump"/>
          </p:cNvPr>
          <p:cNvSpPr/>
          <p:nvPr/>
        </p:nvSpPr>
        <p:spPr>
          <a:xfrm>
            <a:off x="7429520" y="1071546"/>
            <a:ext cx="642942" cy="114300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 la derecha con bandas">
            <a:hlinkClick r:id="rId5" action="ppaction://hlinksldjump"/>
          </p:cNvPr>
          <p:cNvSpPr/>
          <p:nvPr/>
        </p:nvSpPr>
        <p:spPr>
          <a:xfrm>
            <a:off x="6429388" y="6000768"/>
            <a:ext cx="928694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abajo">
            <a:hlinkClick r:id="rId6" action="ppaction://hlinksldjump"/>
          </p:cNvPr>
          <p:cNvSpPr/>
          <p:nvPr/>
        </p:nvSpPr>
        <p:spPr>
          <a:xfrm>
            <a:off x="7858148" y="3571876"/>
            <a:ext cx="428628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wedge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colors</a:t>
            </a:r>
            <a:endParaRPr lang="es-CO" dirty="0"/>
          </a:p>
        </p:txBody>
      </p:sp>
      <p:pic>
        <p:nvPicPr>
          <p:cNvPr id="4" name="3 Marcador de contenido" descr="Matte-Color-Chart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285721" y="1571612"/>
            <a:ext cx="3571900" cy="4873625"/>
          </a:xfrm>
        </p:spPr>
      </p:pic>
      <p:pic>
        <p:nvPicPr>
          <p:cNvPr id="5" name="'Color Songs Collection Vol. 1' - Learn Colors, Teach Colours, Baby Toddler Preshcool Nursery Rhym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14810" y="1714488"/>
            <a:ext cx="3619504" cy="4500594"/>
          </a:xfrm>
          <a:prstGeom prst="rect">
            <a:avLst/>
          </a:prstGeom>
        </p:spPr>
      </p:pic>
      <p:sp>
        <p:nvSpPr>
          <p:cNvPr id="6" name="5 Sol">
            <a:hlinkClick r:id="rId6" action="ppaction://hlinksldjump"/>
          </p:cNvPr>
          <p:cNvSpPr/>
          <p:nvPr/>
        </p:nvSpPr>
        <p:spPr>
          <a:xfrm>
            <a:off x="2643174" y="642918"/>
            <a:ext cx="714380" cy="71438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 la derecha con bandas">
            <a:hlinkClick r:id="rId7" action="ppaction://hlinksldjump"/>
          </p:cNvPr>
          <p:cNvSpPr/>
          <p:nvPr/>
        </p:nvSpPr>
        <p:spPr>
          <a:xfrm>
            <a:off x="6500826" y="642918"/>
            <a:ext cx="857256" cy="50006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strips dir="ld"/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numeros</a:t>
            </a:r>
            <a:endParaRPr lang="es-CO" dirty="0"/>
          </a:p>
        </p:txBody>
      </p:sp>
      <p:pic>
        <p:nvPicPr>
          <p:cNvPr id="4" name="3 Marcador de contenido" descr="numeros-en-ingles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7158" y="1785926"/>
            <a:ext cx="4461132" cy="3714776"/>
          </a:xfrm>
        </p:spPr>
      </p:pic>
      <p:pic>
        <p:nvPicPr>
          <p:cNvPr id="5" name="'Numbers Counting to 10 Collection Vol. 1' - Kids Learn to Count, Baby Toddler Songs, Nursery Rhym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86380" y="1643050"/>
            <a:ext cx="3119438" cy="3714776"/>
          </a:xfrm>
          <a:prstGeom prst="rect">
            <a:avLst/>
          </a:prstGeom>
        </p:spPr>
      </p:pic>
      <p:sp>
        <p:nvSpPr>
          <p:cNvPr id="6" name="5 Sol"/>
          <p:cNvSpPr/>
          <p:nvPr/>
        </p:nvSpPr>
        <p:spPr>
          <a:xfrm>
            <a:off x="3286116" y="714356"/>
            <a:ext cx="714380" cy="64294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000" dirty="0" smtClean="0"/>
              <a:t>Etica y valores </a:t>
            </a:r>
            <a:endParaRPr lang="es-CO" sz="4000" dirty="0"/>
          </a:p>
        </p:txBody>
      </p:sp>
      <p:pic>
        <p:nvPicPr>
          <p:cNvPr id="5" name="4 Marcador de posición de imagen" descr="images (4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433" r="20433"/>
          <a:stretch>
            <a:fillRect/>
          </a:stretch>
        </p:blipFill>
        <p:spPr/>
      </p:pic>
      <p:sp>
        <p:nvSpPr>
          <p:cNvPr id="6" name="5 Sol">
            <a:hlinkClick r:id="rId4" action="ppaction://hlinksldjump"/>
          </p:cNvPr>
          <p:cNvSpPr/>
          <p:nvPr/>
        </p:nvSpPr>
        <p:spPr>
          <a:xfrm>
            <a:off x="7572396" y="357166"/>
            <a:ext cx="571504" cy="71438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 la derecha con bandas">
            <a:hlinkClick r:id="rId5" action="ppaction://hlinksldjump"/>
          </p:cNvPr>
          <p:cNvSpPr/>
          <p:nvPr/>
        </p:nvSpPr>
        <p:spPr>
          <a:xfrm>
            <a:off x="6572264" y="5643578"/>
            <a:ext cx="785818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split orient="vert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Los valores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4" name="3 Marcador de contenido" descr="descarga (11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00035" y="1357298"/>
            <a:ext cx="4071965" cy="5143536"/>
          </a:xfrm>
        </p:spPr>
      </p:pic>
      <p:pic>
        <p:nvPicPr>
          <p:cNvPr id="5" name="4 Imagen" descr="los-valores-en-el-aula-1-7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4422"/>
            <a:ext cx="4324356" cy="5200650"/>
          </a:xfrm>
          <a:prstGeom prst="rect">
            <a:avLst/>
          </a:prstGeom>
        </p:spPr>
      </p:pic>
      <p:sp>
        <p:nvSpPr>
          <p:cNvPr id="6" name="5 Sol">
            <a:hlinkClick r:id="rId5" action="ppaction://hlinksldjump"/>
          </p:cNvPr>
          <p:cNvSpPr/>
          <p:nvPr/>
        </p:nvSpPr>
        <p:spPr>
          <a:xfrm>
            <a:off x="5786446" y="500042"/>
            <a:ext cx="928694" cy="71438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push dir="u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000" dirty="0" smtClean="0"/>
              <a:t>español</a:t>
            </a:r>
            <a:endParaRPr lang="es-CO" sz="4000" dirty="0"/>
          </a:p>
        </p:txBody>
      </p:sp>
      <p:pic>
        <p:nvPicPr>
          <p:cNvPr id="5" name="4 Marcador de posición de imagen" descr="descarga (9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235" r="15235"/>
          <a:stretch>
            <a:fillRect/>
          </a:stretch>
        </p:blipFill>
        <p:spPr/>
      </p:pic>
      <p:sp>
        <p:nvSpPr>
          <p:cNvPr id="6" name="5 Sol">
            <a:hlinkClick r:id="rId4" action="ppaction://hlinksldjump"/>
          </p:cNvPr>
          <p:cNvSpPr/>
          <p:nvPr/>
        </p:nvSpPr>
        <p:spPr>
          <a:xfrm>
            <a:off x="6715140" y="2786058"/>
            <a:ext cx="1000132" cy="8572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 la derecha con bandas">
            <a:hlinkClick r:id="rId5" action="ppaction://hlinksldjump"/>
          </p:cNvPr>
          <p:cNvSpPr/>
          <p:nvPr/>
        </p:nvSpPr>
        <p:spPr>
          <a:xfrm>
            <a:off x="6643702" y="5715016"/>
            <a:ext cx="1000132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es-CO" dirty="0" smtClean="0"/>
              <a:t>MENU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7467600" cy="4902340"/>
          </a:xfrm>
        </p:spPr>
        <p:txBody>
          <a:bodyPr>
            <a:normAutofit lnSpcReduction="10000"/>
          </a:bodyPr>
          <a:lstStyle/>
          <a:p>
            <a:endParaRPr lang="es-CO" dirty="0" smtClean="0"/>
          </a:p>
          <a:p>
            <a:endParaRPr lang="es-CO" dirty="0" smtClean="0"/>
          </a:p>
          <a:p>
            <a:r>
              <a:rPr lang="es-CO" dirty="0" smtClean="0">
                <a:hlinkClick r:id="rId5" action="ppaction://hlinksldjump"/>
              </a:rPr>
              <a:t>MATEMATICAS</a:t>
            </a:r>
            <a:endParaRPr lang="es-CO" dirty="0" smtClean="0"/>
          </a:p>
          <a:p>
            <a:pPr>
              <a:buNone/>
            </a:pPr>
            <a:r>
              <a:rPr lang="es-CO" dirty="0" smtClean="0">
                <a:hlinkClick r:id="rId6" action="ppaction://hlinksldjump"/>
              </a:rPr>
              <a:t>SUMA</a:t>
            </a:r>
            <a:endParaRPr lang="es-CO" dirty="0" smtClean="0"/>
          </a:p>
          <a:p>
            <a:pPr>
              <a:buNone/>
            </a:pPr>
            <a:r>
              <a:rPr lang="es-CO" dirty="0" smtClean="0">
                <a:hlinkClick r:id="rId7" action="ppaction://hlinksldjump"/>
              </a:rPr>
              <a:t>MULTIPLICACION</a:t>
            </a:r>
            <a:endParaRPr lang="es-CO" dirty="0" smtClean="0"/>
          </a:p>
          <a:p>
            <a:r>
              <a:rPr lang="es-CO" dirty="0" smtClean="0">
                <a:hlinkClick r:id="rId8" action="ppaction://hlinksldjump"/>
              </a:rPr>
              <a:t>CIENCIAS NATURALES</a:t>
            </a:r>
            <a:endParaRPr lang="es-CO" dirty="0" smtClean="0"/>
          </a:p>
          <a:p>
            <a:pPr>
              <a:buNone/>
            </a:pPr>
            <a:r>
              <a:rPr lang="es-CO" dirty="0" smtClean="0">
                <a:hlinkClick r:id="rId9" action="ppaction://hlinksldjump"/>
              </a:rPr>
              <a:t>LA CELULA</a:t>
            </a:r>
            <a:endParaRPr lang="es-CO" dirty="0" smtClean="0"/>
          </a:p>
          <a:p>
            <a:r>
              <a:rPr lang="es-CO" dirty="0" smtClean="0"/>
              <a:t> </a:t>
            </a:r>
            <a:r>
              <a:rPr lang="es-CO" dirty="0" smtClean="0">
                <a:hlinkClick r:id="rId10" action="ppaction://hlinksldjump"/>
              </a:rPr>
              <a:t>CIENCIAS SOCIALES </a:t>
            </a:r>
            <a:endParaRPr lang="es-CO" dirty="0" smtClean="0"/>
          </a:p>
          <a:p>
            <a:pPr>
              <a:buNone/>
            </a:pPr>
            <a:r>
              <a:rPr lang="es-CO" dirty="0" smtClean="0">
                <a:hlinkClick r:id="rId11" action="ppaction://hlinksldjump"/>
              </a:rPr>
              <a:t>MAPA DE COLOMBIA </a:t>
            </a:r>
            <a:endParaRPr lang="es-CO" dirty="0" smtClean="0"/>
          </a:p>
          <a:p>
            <a:r>
              <a:rPr lang="es-CO" dirty="0" smtClean="0"/>
              <a:t> </a:t>
            </a:r>
            <a:r>
              <a:rPr lang="es-CO" dirty="0" smtClean="0">
                <a:hlinkClick r:id="rId12" action="ppaction://hlinksldjump"/>
              </a:rPr>
              <a:t>TECNOLOGIA</a:t>
            </a:r>
            <a:endParaRPr lang="es-CO" dirty="0" smtClean="0"/>
          </a:p>
          <a:p>
            <a:pPr>
              <a:buNone/>
            </a:pPr>
            <a:r>
              <a:rPr lang="es-CO" dirty="0" smtClean="0">
                <a:hlinkClick r:id="rId13" action="ppaction://hlinksldjump"/>
              </a:rPr>
              <a:t>LA HISTORIA DE LA COMPUTADORA</a:t>
            </a:r>
            <a:endParaRPr lang="es-CO" dirty="0" smtClean="0"/>
          </a:p>
          <a:p>
            <a:pPr>
              <a:buNone/>
            </a:pPr>
            <a:r>
              <a:rPr lang="es-CO" dirty="0" smtClean="0"/>
              <a:t> </a:t>
            </a:r>
          </a:p>
          <a:p>
            <a:endParaRPr lang="es-CO" dirty="0"/>
          </a:p>
        </p:txBody>
      </p:sp>
      <p:pic>
        <p:nvPicPr>
          <p:cNvPr id="4" name="3 Imagen" descr="ninosfelices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428604"/>
            <a:ext cx="3571900" cy="4060727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3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es-CO" dirty="0" smtClean="0"/>
              <a:t>La ortografia </a:t>
            </a:r>
            <a:endParaRPr lang="es-CO" dirty="0"/>
          </a:p>
        </p:txBody>
      </p:sp>
      <p:pic>
        <p:nvPicPr>
          <p:cNvPr id="4" name="3 Marcador de contenido" descr="descarga (12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714480" y="3094036"/>
            <a:ext cx="4786346" cy="2906731"/>
          </a:xfrm>
        </p:spPr>
      </p:pic>
      <p:sp>
        <p:nvSpPr>
          <p:cNvPr id="5" name="4 Rectángulo"/>
          <p:cNvSpPr/>
          <p:nvPr/>
        </p:nvSpPr>
        <p:spPr>
          <a:xfrm>
            <a:off x="714348" y="1285860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En esta parte de la multimedia educativa se les brindara una pagina interactiva de este tema.</a:t>
            </a:r>
          </a:p>
          <a:p>
            <a:endParaRPr lang="es-CO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500034" y="2000240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hlinkClick r:id="rId4"/>
              </a:rPr>
              <a:t>http://muchomasquepapelylapiz.blogspot.com/2011/05/parchis-de-ortografia-interactiva-para.html</a:t>
            </a:r>
            <a:endParaRPr lang="es-CO" dirty="0" smtClean="0"/>
          </a:p>
          <a:p>
            <a:endParaRPr lang="es-CO" dirty="0"/>
          </a:p>
        </p:txBody>
      </p:sp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r>
              <a:rPr lang="es-CO" dirty="0" smtClean="0">
                <a:hlinkClick r:id="rId5" action="ppaction://hlinksldjump"/>
              </a:rPr>
              <a:t>ENGLISH</a:t>
            </a:r>
            <a:endParaRPr lang="es-CO" dirty="0" smtClean="0"/>
          </a:p>
          <a:p>
            <a:pPr>
              <a:buNone/>
            </a:pPr>
            <a:r>
              <a:rPr lang="es-CO" dirty="0" smtClean="0">
                <a:hlinkClick r:id="rId6" action="ppaction://hlinksldjump"/>
              </a:rPr>
              <a:t>COLORS</a:t>
            </a:r>
            <a:endParaRPr lang="es-CO" dirty="0" smtClean="0"/>
          </a:p>
          <a:p>
            <a:pPr>
              <a:buNone/>
            </a:pPr>
            <a:r>
              <a:rPr lang="es-CO" dirty="0" smtClean="0">
                <a:hlinkClick r:id="rId7" action="ppaction://hlinksldjump"/>
              </a:rPr>
              <a:t>NUMBERS</a:t>
            </a:r>
            <a:endParaRPr lang="es-CO" dirty="0" smtClean="0"/>
          </a:p>
          <a:p>
            <a:r>
              <a:rPr lang="es-CO" dirty="0" smtClean="0">
                <a:hlinkClick r:id="rId8" action="ppaction://hlinksldjump"/>
              </a:rPr>
              <a:t>ETICA Y VALORES</a:t>
            </a:r>
          </a:p>
          <a:p>
            <a:pPr>
              <a:buNone/>
            </a:pPr>
            <a:r>
              <a:rPr lang="es-CO" dirty="0" smtClean="0">
                <a:hlinkClick r:id="rId9" action="ppaction://hlinksldjump"/>
              </a:rPr>
              <a:t>LOS VALORES</a:t>
            </a:r>
            <a:endParaRPr lang="es-CO" dirty="0" smtClean="0"/>
          </a:p>
          <a:p>
            <a:r>
              <a:rPr lang="es-CO" dirty="0" smtClean="0">
                <a:hlinkClick r:id="rId10" action="ppaction://hlinksldjump"/>
              </a:rPr>
              <a:t>ESPAÑOL </a:t>
            </a:r>
            <a:endParaRPr lang="es-CO" dirty="0" smtClean="0"/>
          </a:p>
          <a:p>
            <a:pPr>
              <a:buNone/>
            </a:pPr>
            <a:r>
              <a:rPr lang="es-CO" dirty="0" smtClean="0">
                <a:hlinkClick r:id="rId11" action="ppaction://hlinksldjump"/>
              </a:rPr>
              <a:t>LA ORTOGRAFIA </a:t>
            </a:r>
            <a:endParaRPr lang="es-CO" dirty="0" smtClean="0"/>
          </a:p>
          <a:p>
            <a:pPr>
              <a:buNone/>
            </a:pP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5" name="4 Imagen" descr="niños felice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4744" y="1071546"/>
            <a:ext cx="4786346" cy="5286412"/>
          </a:xfrm>
          <a:prstGeom prst="rect">
            <a:avLst/>
          </a:prstGeom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>
    <p:push dir="d"/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6000" dirty="0" smtClean="0"/>
              <a:t>MATEMATICAS </a:t>
            </a:r>
            <a:endParaRPr lang="es-CO" sz="6000" dirty="0"/>
          </a:p>
        </p:txBody>
      </p:sp>
      <p:pic>
        <p:nvPicPr>
          <p:cNvPr id="5" name="4 Marcador de posición de imagen" descr="matematic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8846" r="18846"/>
          <a:stretch>
            <a:fillRect/>
          </a:stretch>
        </p:blipFill>
        <p:spPr>
          <a:xfrm>
            <a:off x="0" y="0"/>
            <a:ext cx="6172200" cy="6858000"/>
          </a:xfrm>
        </p:spPr>
      </p:pic>
      <p:sp>
        <p:nvSpPr>
          <p:cNvPr id="6" name="5 Sol">
            <a:hlinkClick r:id="rId4" action="ppaction://hlinksldjump"/>
          </p:cNvPr>
          <p:cNvSpPr/>
          <p:nvPr/>
        </p:nvSpPr>
        <p:spPr>
          <a:xfrm>
            <a:off x="7215206" y="357166"/>
            <a:ext cx="714380" cy="64294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derecha">
            <a:hlinkClick r:id="rId5" action="ppaction://hlinksldjump"/>
          </p:cNvPr>
          <p:cNvSpPr/>
          <p:nvPr/>
        </p:nvSpPr>
        <p:spPr>
          <a:xfrm>
            <a:off x="7072330" y="6286520"/>
            <a:ext cx="714380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8 Flecha doblada">
            <a:hlinkClick r:id="rId6" action="ppaction://hlinksldjump"/>
          </p:cNvPr>
          <p:cNvSpPr/>
          <p:nvPr/>
        </p:nvSpPr>
        <p:spPr>
          <a:xfrm>
            <a:off x="8001024" y="4857760"/>
            <a:ext cx="571504" cy="7143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SUMA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8429684" cy="6072206"/>
          </a:xfrm>
        </p:spPr>
        <p:txBody>
          <a:bodyPr/>
          <a:lstStyle/>
          <a:p>
            <a:r>
              <a:rPr lang="es-CO" sz="1600" dirty="0" smtClean="0"/>
              <a:t>La </a:t>
            </a:r>
            <a:r>
              <a:rPr lang="es-CO" sz="1600" b="1" u="sng" dirty="0" smtClean="0"/>
              <a:t>suma</a:t>
            </a:r>
            <a:r>
              <a:rPr lang="es-CO" sz="1600" b="1" dirty="0" smtClean="0"/>
              <a:t> o adición</a:t>
            </a:r>
            <a:r>
              <a:rPr lang="es-CO" sz="1600" dirty="0" smtClean="0"/>
              <a:t> es la operación matemática que resulta al reunir en una sola varias cantidades.</a:t>
            </a:r>
          </a:p>
          <a:p>
            <a:endParaRPr lang="es-CO" dirty="0"/>
          </a:p>
        </p:txBody>
      </p:sp>
      <p:pic>
        <p:nvPicPr>
          <p:cNvPr id="4" name="3 Imagen" descr="fd5f10b61972f112031ed7056f5fd5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714884"/>
            <a:ext cx="4572032" cy="2143116"/>
          </a:xfrm>
          <a:prstGeom prst="rect">
            <a:avLst/>
          </a:prstGeom>
        </p:spPr>
      </p:pic>
      <p:pic>
        <p:nvPicPr>
          <p:cNvPr id="5" name="Aprendiendo A Sumar, Las Sumas Para Niños, Additions in Spanish (Video Infantil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86380" y="1785926"/>
            <a:ext cx="3048000" cy="3857652"/>
          </a:xfrm>
          <a:prstGeom prst="rect">
            <a:avLst/>
          </a:prstGeom>
        </p:spPr>
      </p:pic>
      <p:pic>
        <p:nvPicPr>
          <p:cNvPr id="6" name="5 Imagen" descr="Captura de pantalla 2013-01-23 a la(s) 20.49.5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643050"/>
            <a:ext cx="4572000" cy="3000396"/>
          </a:xfrm>
          <a:prstGeom prst="rect">
            <a:avLst/>
          </a:prstGeom>
        </p:spPr>
      </p:pic>
      <p:sp>
        <p:nvSpPr>
          <p:cNvPr id="7" name="6 Sol">
            <a:hlinkClick r:id="rId7" action="ppaction://hlinksldjump"/>
          </p:cNvPr>
          <p:cNvSpPr/>
          <p:nvPr/>
        </p:nvSpPr>
        <p:spPr>
          <a:xfrm>
            <a:off x="2071670" y="214290"/>
            <a:ext cx="642942" cy="50006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wipe dir="r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MULTIPLICACION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es-CO" sz="1800" dirty="0" smtClean="0"/>
              <a:t>la multiplicación consiste en una </a:t>
            </a:r>
            <a:r>
              <a:rPr lang="es-CO" sz="1800" b="1" dirty="0" smtClean="0"/>
              <a:t>operación de composición</a:t>
            </a:r>
            <a:r>
              <a:rPr lang="es-CO" sz="1800" dirty="0" smtClean="0"/>
              <a:t> que requiere sumar reiteradamente un </a:t>
            </a:r>
            <a:r>
              <a:rPr lang="es-CO" sz="1800" b="1" dirty="0" smtClean="0">
                <a:hlinkClick r:id="rId4"/>
              </a:rPr>
              <a:t>número</a:t>
            </a:r>
            <a:r>
              <a:rPr lang="es-CO" sz="1800" dirty="0" smtClean="0"/>
              <a:t> de acuerdo a la cantidad de veces indicada por otro.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4" name="3 Imagen" descr="Multiplicac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071678"/>
            <a:ext cx="3556000" cy="4000528"/>
          </a:xfrm>
          <a:prstGeom prst="rect">
            <a:avLst/>
          </a:prstGeom>
        </p:spPr>
      </p:pic>
      <p:pic>
        <p:nvPicPr>
          <p:cNvPr id="5" name="Tablas de multiplicar.wm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000628" y="1928802"/>
            <a:ext cx="3190876" cy="4000528"/>
          </a:xfrm>
          <a:prstGeom prst="rect">
            <a:avLst/>
          </a:prstGeom>
        </p:spPr>
      </p:pic>
      <p:sp>
        <p:nvSpPr>
          <p:cNvPr id="6" name="5 Sol">
            <a:hlinkClick r:id="rId7" action="ppaction://hlinksldjump"/>
          </p:cNvPr>
          <p:cNvSpPr/>
          <p:nvPr/>
        </p:nvSpPr>
        <p:spPr>
          <a:xfrm>
            <a:off x="3857620" y="357166"/>
            <a:ext cx="571504" cy="64294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cover dir="ld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dirty="0" smtClean="0"/>
              <a:t>Ciencias naturales </a:t>
            </a:r>
            <a:endParaRPr lang="es-CO" sz="3600" dirty="0"/>
          </a:p>
        </p:txBody>
      </p:sp>
      <p:pic>
        <p:nvPicPr>
          <p:cNvPr id="5" name="4 Marcador de posición de imagen" descr="images (2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000" r="5000"/>
          <a:stretch>
            <a:fillRect/>
          </a:stretch>
        </p:blipFill>
        <p:spPr/>
      </p:pic>
      <p:sp>
        <p:nvSpPr>
          <p:cNvPr id="6" name="5 Sol">
            <a:hlinkClick r:id="rId4" action="ppaction://hlinksldjump"/>
          </p:cNvPr>
          <p:cNvSpPr/>
          <p:nvPr/>
        </p:nvSpPr>
        <p:spPr>
          <a:xfrm>
            <a:off x="6929454" y="785794"/>
            <a:ext cx="642942" cy="128588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 la derecha con bandas">
            <a:hlinkClick r:id="rId5" action="ppaction://hlinksldjump"/>
          </p:cNvPr>
          <p:cNvSpPr/>
          <p:nvPr/>
        </p:nvSpPr>
        <p:spPr>
          <a:xfrm>
            <a:off x="6786578" y="4929198"/>
            <a:ext cx="1428760" cy="7143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plu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es-CO" dirty="0" smtClean="0"/>
              <a:t>La celula </a:t>
            </a:r>
            <a:endParaRPr lang="es-CO" dirty="0"/>
          </a:p>
        </p:txBody>
      </p:sp>
      <p:pic>
        <p:nvPicPr>
          <p:cNvPr id="4" name="La niña, la celula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72198" y="1142984"/>
            <a:ext cx="2619372" cy="478634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0" y="10001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/>
              <a:t> </a:t>
            </a:r>
            <a:r>
              <a:rPr lang="es-CO" sz="1600" dirty="0"/>
              <a:t> </a:t>
            </a:r>
          </a:p>
        </p:txBody>
      </p:sp>
      <p:pic>
        <p:nvPicPr>
          <p:cNvPr id="7" name="6 Imagen" descr="celula-anim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14422"/>
            <a:ext cx="5786446" cy="5555087"/>
          </a:xfrm>
          <a:prstGeom prst="rect">
            <a:avLst/>
          </a:prstGeom>
        </p:spPr>
      </p:pic>
      <p:sp>
        <p:nvSpPr>
          <p:cNvPr id="8" name="7 Sol">
            <a:hlinkClick r:id="rId6" action="ppaction://hlinksldjump"/>
          </p:cNvPr>
          <p:cNvSpPr/>
          <p:nvPr/>
        </p:nvSpPr>
        <p:spPr>
          <a:xfrm>
            <a:off x="2857488" y="428604"/>
            <a:ext cx="785818" cy="71438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cover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000" dirty="0" smtClean="0"/>
              <a:t>CIENCIAS SOCIALES</a:t>
            </a:r>
            <a:endParaRPr lang="es-CO" sz="4000" dirty="0"/>
          </a:p>
        </p:txBody>
      </p:sp>
      <p:pic>
        <p:nvPicPr>
          <p:cNvPr id="5" name="4 Marcador de posición de imagen" descr="descarga (8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597" r="5597"/>
          <a:stretch>
            <a:fillRect/>
          </a:stretch>
        </p:blipFill>
        <p:spPr/>
      </p:pic>
      <p:sp>
        <p:nvSpPr>
          <p:cNvPr id="6" name="5 Sol">
            <a:hlinkClick r:id="rId4" action="ppaction://hlinksldjump"/>
          </p:cNvPr>
          <p:cNvSpPr/>
          <p:nvPr/>
        </p:nvSpPr>
        <p:spPr>
          <a:xfrm>
            <a:off x="6858016" y="642918"/>
            <a:ext cx="857256" cy="85725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Flecha a la derecha con bandas"/>
          <p:cNvSpPr/>
          <p:nvPr/>
        </p:nvSpPr>
        <p:spPr>
          <a:xfrm>
            <a:off x="6572264" y="5929330"/>
            <a:ext cx="1071570" cy="92867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 spd="slow">
    <p:circl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114</TotalTime>
  <Words>94</Words>
  <Application>Microsoft Office PowerPoint</Application>
  <PresentationFormat>Presentación en pantalla (4:3)</PresentationFormat>
  <Paragraphs>51</Paragraphs>
  <Slides>20</Slides>
  <Notes>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Mirador</vt:lpstr>
      <vt:lpstr>Multimedia educativa </vt:lpstr>
      <vt:lpstr>MENU </vt:lpstr>
      <vt:lpstr>Presentación de PowerPoint</vt:lpstr>
      <vt:lpstr>MATEMATICAS </vt:lpstr>
      <vt:lpstr>SUMA </vt:lpstr>
      <vt:lpstr>MULTIPLICACION </vt:lpstr>
      <vt:lpstr>Ciencias naturales </vt:lpstr>
      <vt:lpstr>La celula </vt:lpstr>
      <vt:lpstr>CIENCIAS SOCIALES</vt:lpstr>
      <vt:lpstr>MAPA DE COLOMBIA </vt:lpstr>
      <vt:lpstr>Presentación de PowerPoint</vt:lpstr>
      <vt:lpstr>tecnologia</vt:lpstr>
      <vt:lpstr>La historia del computador </vt:lpstr>
      <vt:lpstr>ingles</vt:lpstr>
      <vt:lpstr>colors</vt:lpstr>
      <vt:lpstr>Los numeros</vt:lpstr>
      <vt:lpstr>Etica y valores </vt:lpstr>
      <vt:lpstr>Los valores </vt:lpstr>
      <vt:lpstr>español</vt:lpstr>
      <vt:lpstr>La ortografia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educativa</dc:title>
  <dc:creator>LUZ ANGELA</dc:creator>
  <cp:lastModifiedBy>9b</cp:lastModifiedBy>
  <cp:revision>13</cp:revision>
  <dcterms:created xsi:type="dcterms:W3CDTF">2014-08-19T02:17:44Z</dcterms:created>
  <dcterms:modified xsi:type="dcterms:W3CDTF">2014-08-21T04:13:56Z</dcterms:modified>
</cp:coreProperties>
</file>